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60" r:id="rId3"/>
    <p:sldId id="261" r:id="rId4"/>
    <p:sldId id="258" r:id="rId5"/>
    <p:sldId id="259" r:id="rId6"/>
    <p:sldId id="262" r:id="rId7"/>
    <p:sldId id="263" r:id="rId8"/>
    <p:sldId id="266" r:id="rId9"/>
    <p:sldId id="264" r:id="rId10"/>
    <p:sldId id="265" r:id="rId11"/>
    <p:sldId id="267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oot, J.B. de (Hof Arnhem-Leeuwarden)" initials="JBdG" lastIdx="1" clrIdx="0">
    <p:extLst>
      <p:ext uri="{19B8F6BF-5375-455C-9EA6-DF929625EA0E}">
        <p15:presenceInfo xmlns:p15="http://schemas.microsoft.com/office/powerpoint/2012/main" userId="Groot, J.B. de (Hof Arnhem-Leeuwarden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77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989E27-963C-4A25-ADD1-9662F1A682D3}" type="datetimeFigureOut">
              <a:rPr lang="nl-NL" smtClean="0"/>
              <a:t>13-12-2017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92CD2-51EF-4872-BBE2-92D3028BD7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1835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eeplink.rechtspraak.nl/uitspraak?id=ECLI:NL:GHARL:2016:4242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111125" y="1243013"/>
            <a:ext cx="3289300" cy="1851025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>
          <a:xfrm>
            <a:off x="301083" y="3188247"/>
            <a:ext cx="6088566" cy="5231011"/>
          </a:xfrm>
        </p:spPr>
        <p:txBody>
          <a:bodyPr/>
          <a:lstStyle/>
          <a:p>
            <a:r>
              <a:rPr lang="nl-NL" dirty="0">
                <a:hlinkClick r:id="rId3"/>
              </a:rPr>
              <a:t>http://deeplink.rechtspraak.nl/uitspraak?id=ECLI:NL:GHARL:2016:4242</a:t>
            </a:r>
            <a:endParaRPr lang="nl-NL" dirty="0"/>
          </a:p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14E8FF-571E-49E7-9761-C6F3614651E8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2"/>
          </p:nvPr>
        </p:nvSpPr>
        <p:spPr>
          <a:xfrm>
            <a:off x="0" y="9445170"/>
            <a:ext cx="3289380" cy="498931"/>
          </a:xfrm>
        </p:spPr>
        <p:txBody>
          <a:bodyPr/>
          <a:lstStyle/>
          <a:p>
            <a:r>
              <a:rPr lang="nl-NL"/>
              <a:t>© 2015 J.B. de Groot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3143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E4CB-E335-4542-AD28-C000D79EF9CC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1113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E4CB-E335-4542-AD28-C000D79EF9CC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5736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E4CB-E335-4542-AD28-C000D79EF9CC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1848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E4CB-E335-4542-AD28-C000D79EF9CC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9353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E4CB-E335-4542-AD28-C000D79EF9CC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2483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D9F22-A803-419D-ABE9-18C590A9F656}" type="datetimeFigureOut">
              <a:rPr lang="nl-NL" smtClean="0"/>
              <a:t>13-12-2017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78267-3C0C-47B7-95F1-39563A7F3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1775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D9F22-A803-419D-ABE9-18C590A9F656}" type="datetimeFigureOut">
              <a:rPr lang="nl-NL" smtClean="0"/>
              <a:t>13-12-2017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78267-3C0C-47B7-95F1-39563A7F3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0144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D9F22-A803-419D-ABE9-18C590A9F656}" type="datetimeFigureOut">
              <a:rPr lang="nl-NL" smtClean="0"/>
              <a:t>13-12-2017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78267-3C0C-47B7-95F1-39563A7F3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581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D9F22-A803-419D-ABE9-18C590A9F656}" type="datetimeFigureOut">
              <a:rPr lang="nl-NL" smtClean="0"/>
              <a:t>13-12-2017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78267-3C0C-47B7-95F1-39563A7F3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7372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D9F22-A803-419D-ABE9-18C590A9F656}" type="datetimeFigureOut">
              <a:rPr lang="nl-NL" smtClean="0"/>
              <a:t>13-12-2017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78267-3C0C-47B7-95F1-39563A7F3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0880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D9F22-A803-419D-ABE9-18C590A9F656}" type="datetimeFigureOut">
              <a:rPr lang="nl-NL" smtClean="0"/>
              <a:t>13-12-2017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78267-3C0C-47B7-95F1-39563A7F3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065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D9F22-A803-419D-ABE9-18C590A9F656}" type="datetimeFigureOut">
              <a:rPr lang="nl-NL" smtClean="0"/>
              <a:t>13-12-2017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78267-3C0C-47B7-95F1-39563A7F3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2169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D9F22-A803-419D-ABE9-18C590A9F656}" type="datetimeFigureOut">
              <a:rPr lang="nl-NL" smtClean="0"/>
              <a:t>13-12-2017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78267-3C0C-47B7-95F1-39563A7F3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453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D9F22-A803-419D-ABE9-18C590A9F656}" type="datetimeFigureOut">
              <a:rPr lang="nl-NL" smtClean="0"/>
              <a:t>13-12-2017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78267-3C0C-47B7-95F1-39563A7F3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9197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D9F22-A803-419D-ABE9-18C590A9F656}" type="datetimeFigureOut">
              <a:rPr lang="nl-NL" smtClean="0"/>
              <a:t>13-12-2017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78267-3C0C-47B7-95F1-39563A7F3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9070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D9F22-A803-419D-ABE9-18C590A9F656}" type="datetimeFigureOut">
              <a:rPr lang="nl-NL" smtClean="0"/>
              <a:t>13-12-2017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78267-3C0C-47B7-95F1-39563A7F3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4936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D9F22-A803-419D-ABE9-18C590A9F656}" type="datetimeFigureOut">
              <a:rPr lang="nl-NL" smtClean="0"/>
              <a:t>13-12-2017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78267-3C0C-47B7-95F1-39563A7F3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3652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316" y="1327440"/>
            <a:ext cx="7942412" cy="4538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28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1599316" y="569150"/>
            <a:ext cx="8780206" cy="1171493"/>
          </a:xfrm>
        </p:spPr>
        <p:txBody>
          <a:bodyPr>
            <a:normAutofit/>
          </a:bodyPr>
          <a:lstStyle/>
          <a:p>
            <a:r>
              <a:rPr lang="nl-NL" altLang="nl-NL" b="1" dirty="0" smtClean="0">
                <a:solidFill>
                  <a:srgbClr val="C00000"/>
                </a:solidFill>
                <a:latin typeface="Arial" pitchFamily="34" charset="0"/>
              </a:rPr>
              <a:t>Partneralimentatie</a:t>
            </a:r>
            <a:endParaRPr lang="nl-NL" dirty="0"/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1668327" y="2686812"/>
            <a:ext cx="8291171" cy="24890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1337" algn="l">
              <a:defRPr/>
            </a:pPr>
            <a:r>
              <a:rPr lang="nl-NL" sz="4000" b="1" dirty="0" smtClean="0"/>
              <a:t>Beïnvloed door</a:t>
            </a:r>
          </a:p>
          <a:p>
            <a:pPr marL="1512887" lvl="1" indent="-514350" algn="l">
              <a:buFont typeface="+mj-lt"/>
              <a:buAutoNum type="arabicPeriod"/>
              <a:defRPr/>
            </a:pPr>
            <a:r>
              <a:rPr lang="nl-NL" sz="3600" b="1" dirty="0" smtClean="0"/>
              <a:t>Kosten Bart, Tom en Rob</a:t>
            </a:r>
          </a:p>
          <a:p>
            <a:pPr marL="1512887" lvl="1" indent="-514350" algn="l">
              <a:buFont typeface="+mj-lt"/>
              <a:buAutoNum type="arabicPeriod"/>
              <a:defRPr/>
            </a:pPr>
            <a:r>
              <a:rPr lang="nl-NL" sz="3600" b="1" dirty="0" smtClean="0"/>
              <a:t>Verdeling</a:t>
            </a:r>
          </a:p>
          <a:p>
            <a:pPr marL="1512887" lvl="1" indent="-514350" algn="l">
              <a:buFont typeface="+mj-lt"/>
              <a:buAutoNum type="arabicPeriod"/>
              <a:defRPr/>
            </a:pPr>
            <a:r>
              <a:rPr lang="nl-NL" sz="3600" b="1" dirty="0" smtClean="0"/>
              <a:t>….</a:t>
            </a:r>
            <a:endParaRPr lang="nl-NL" sz="2400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96" t="15995" r="27126" b="46050"/>
          <a:stretch/>
        </p:blipFill>
        <p:spPr>
          <a:xfrm>
            <a:off x="8106937" y="4683511"/>
            <a:ext cx="2776654" cy="1438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349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4" r="4908" b="20880"/>
          <a:stretch/>
        </p:blipFill>
        <p:spPr>
          <a:xfrm>
            <a:off x="3001992" y="593375"/>
            <a:ext cx="5503653" cy="5505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66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0" descr="http://bigpreviews.123rf.com/images/happyroman/happyroman1112/happyroman111202524/11564460-vector-male-female-avatar-icons-Stock-Photo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258" b="49546"/>
          <a:stretch/>
        </p:blipFill>
        <p:spPr bwMode="auto">
          <a:xfrm>
            <a:off x="1563258" y="1630651"/>
            <a:ext cx="1750580" cy="1740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0" descr="http://bigpreviews.123rf.com/images/happyroman/happyroman1112/happyroman111202524/11564460-vector-male-female-avatar-icons-Stock-Photo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26" b="49352"/>
          <a:stretch/>
        </p:blipFill>
        <p:spPr bwMode="auto">
          <a:xfrm>
            <a:off x="8940799" y="1630651"/>
            <a:ext cx="1662449" cy="1740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Ovaal 22"/>
          <p:cNvSpPr/>
          <p:nvPr/>
        </p:nvSpPr>
        <p:spPr>
          <a:xfrm>
            <a:off x="7943273" y="1838036"/>
            <a:ext cx="3454399" cy="4280656"/>
          </a:xfrm>
          <a:prstGeom prst="ellipse">
            <a:avLst/>
          </a:prstGeom>
          <a:solidFill>
            <a:schemeClr val="bg1">
              <a:alpha val="0"/>
            </a:schemeClr>
          </a:solidFill>
          <a:ln w="28575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42" name="Picture 18" descr="Image result for child face clipart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061"/>
          <a:stretch/>
        </p:blipFill>
        <p:spPr bwMode="auto">
          <a:xfrm>
            <a:off x="8640226" y="4201976"/>
            <a:ext cx="793750" cy="828676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66295" y="341025"/>
            <a:ext cx="8706394" cy="1049983"/>
          </a:xfrm>
        </p:spPr>
        <p:txBody>
          <a:bodyPr>
            <a:normAutofit/>
          </a:bodyPr>
          <a:lstStyle/>
          <a:p>
            <a:pPr algn="ctr"/>
            <a:r>
              <a:rPr lang="nl-NL" sz="4800" b="1" dirty="0" smtClean="0">
                <a:solidFill>
                  <a:srgbClr val="C00000"/>
                </a:solidFill>
              </a:rPr>
              <a:t>Situatie na vertrek vrouw</a:t>
            </a:r>
            <a:endParaRPr lang="nl-NL" sz="4800" b="1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© 2017 J.B. de Groot</a:t>
            </a:r>
          </a:p>
        </p:txBody>
      </p:sp>
      <p:sp>
        <p:nvSpPr>
          <p:cNvPr id="14" name="Titel 1"/>
          <p:cNvSpPr txBox="1">
            <a:spLocks/>
          </p:cNvSpPr>
          <p:nvPr/>
        </p:nvSpPr>
        <p:spPr>
          <a:xfrm>
            <a:off x="2071688" y="4143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l-NL" sz="4800" dirty="0">
              <a:solidFill>
                <a:srgbClr val="C000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1236986" y="3287750"/>
            <a:ext cx="2577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Tandarts in –voormalige- gezamenlijke praktijk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8640226" y="3216717"/>
            <a:ext cx="2577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Tandarts in loondienst</a:t>
            </a:r>
            <a:br>
              <a:rPr lang="nl-NL" dirty="0" smtClean="0"/>
            </a:br>
            <a:r>
              <a:rPr lang="nl-NL" dirty="0" smtClean="0"/>
              <a:t>(3 dagen per week)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8783873" y="5125948"/>
            <a:ext cx="1939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Rob, 17 jaar, VWO</a:t>
            </a:r>
            <a:br>
              <a:rPr lang="nl-NL" dirty="0" smtClean="0"/>
            </a:br>
            <a:r>
              <a:rPr lang="nl-NL" dirty="0" smtClean="0"/>
              <a:t>woont bij vrouw</a:t>
            </a:r>
            <a:endParaRPr lang="nl-NL" dirty="0"/>
          </a:p>
        </p:txBody>
      </p:sp>
      <p:pic>
        <p:nvPicPr>
          <p:cNvPr id="13" name="Picture 18" descr="Image result for child face clipart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061"/>
          <a:stretch/>
        </p:blipFill>
        <p:spPr bwMode="auto">
          <a:xfrm>
            <a:off x="5882780" y="4201976"/>
            <a:ext cx="793750" cy="828676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8" descr="Image result for child face clipart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061"/>
          <a:stretch/>
        </p:blipFill>
        <p:spPr bwMode="auto">
          <a:xfrm>
            <a:off x="3417743" y="4201976"/>
            <a:ext cx="793750" cy="828676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kstvak 17"/>
          <p:cNvSpPr txBox="1"/>
          <p:nvPr/>
        </p:nvSpPr>
        <p:spPr>
          <a:xfrm>
            <a:off x="3345484" y="5184492"/>
            <a:ext cx="1939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Bart, 24 jaar</a:t>
            </a:r>
            <a:br>
              <a:rPr lang="nl-NL" dirty="0" smtClean="0"/>
            </a:br>
            <a:r>
              <a:rPr lang="nl-NL" dirty="0" smtClean="0"/>
              <a:t>(bijna) tandarts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5882780" y="5184492"/>
            <a:ext cx="1939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Tom, 20 jaar</a:t>
            </a:r>
            <a:br>
              <a:rPr lang="nl-NL" dirty="0" smtClean="0"/>
            </a:br>
            <a:r>
              <a:rPr lang="nl-NL" dirty="0" smtClean="0"/>
              <a:t>student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6737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4" grpId="0"/>
      <p:bldP spid="11" grpId="0"/>
      <p:bldP spid="12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735979" y="1908278"/>
            <a:ext cx="11050859" cy="31989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55687" indent="-514350" algn="l">
              <a:buFont typeface="+mj-lt"/>
              <a:buAutoNum type="arabicPeriod"/>
              <a:defRPr/>
            </a:pPr>
            <a:r>
              <a:rPr lang="nl-NL" sz="3600" b="1" dirty="0" smtClean="0">
                <a:solidFill>
                  <a:srgbClr val="0070C0"/>
                </a:solidFill>
              </a:rPr>
              <a:t>de bijdrage voor Rob</a:t>
            </a:r>
            <a:endParaRPr lang="nl-NL" sz="3600" b="1" dirty="0">
              <a:solidFill>
                <a:srgbClr val="0070C0"/>
              </a:solidFill>
            </a:endParaRPr>
          </a:p>
          <a:p>
            <a:pPr marL="1055687" indent="-514350" algn="l">
              <a:buFont typeface="+mj-lt"/>
              <a:buAutoNum type="arabicPeriod"/>
              <a:defRPr/>
            </a:pPr>
            <a:r>
              <a:rPr lang="nl-NL" sz="3600" b="1" dirty="0" smtClean="0">
                <a:solidFill>
                  <a:srgbClr val="C00000"/>
                </a:solidFill>
              </a:rPr>
              <a:t>de behoefte van de vrouw</a:t>
            </a:r>
            <a:endParaRPr lang="nl-NL" sz="3600" b="1" dirty="0">
              <a:solidFill>
                <a:srgbClr val="C00000"/>
              </a:solidFill>
            </a:endParaRPr>
          </a:p>
          <a:p>
            <a:pPr marL="1055687" indent="-514350" algn="l">
              <a:buFont typeface="+mj-lt"/>
              <a:buAutoNum type="arabicPeriod"/>
              <a:defRPr/>
            </a:pPr>
            <a:r>
              <a:rPr lang="nl-NL" sz="3600" b="1" dirty="0" smtClean="0">
                <a:solidFill>
                  <a:srgbClr val="C00000"/>
                </a:solidFill>
              </a:rPr>
              <a:t>de mate waarin zij daarin voorziet / kan voorzien</a:t>
            </a:r>
            <a:endParaRPr lang="nl-NL" sz="3600" b="1" dirty="0">
              <a:solidFill>
                <a:srgbClr val="C00000"/>
              </a:solidFill>
            </a:endParaRPr>
          </a:p>
          <a:p>
            <a:pPr marL="1055687" indent="-514350" algn="l">
              <a:buFont typeface="+mj-lt"/>
              <a:buAutoNum type="arabicPeriod"/>
              <a:defRPr/>
            </a:pPr>
            <a:r>
              <a:rPr lang="nl-NL" sz="3600" b="1" dirty="0" smtClean="0">
                <a:solidFill>
                  <a:srgbClr val="C00000"/>
                </a:solidFill>
              </a:rPr>
              <a:t>de draagkracht van de man</a:t>
            </a:r>
            <a:endParaRPr lang="nl-NL" sz="3600" b="1" dirty="0">
              <a:solidFill>
                <a:srgbClr val="C00000"/>
              </a:solidFill>
            </a:endParaRPr>
          </a:p>
          <a:p>
            <a:pPr marL="1055687" indent="-514350" algn="l">
              <a:buFont typeface="+mj-lt"/>
              <a:buAutoNum type="arabicPeriod"/>
              <a:defRPr/>
            </a:pPr>
            <a:r>
              <a:rPr lang="nl-NL" sz="3600" b="1" dirty="0" smtClean="0">
                <a:solidFill>
                  <a:schemeClr val="accent6">
                    <a:lumMod val="50000"/>
                  </a:schemeClr>
                </a:solidFill>
              </a:rPr>
              <a:t>de verdeling</a:t>
            </a:r>
            <a:endParaRPr lang="nl-NL" sz="36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541337" algn="l">
              <a:defRPr/>
            </a:pPr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1599316" y="569150"/>
            <a:ext cx="8780206" cy="860843"/>
          </a:xfrm>
        </p:spPr>
        <p:txBody>
          <a:bodyPr>
            <a:normAutofit fontScale="90000"/>
          </a:bodyPr>
          <a:lstStyle/>
          <a:p>
            <a:r>
              <a:rPr lang="nl-NL" altLang="nl-NL" b="1" dirty="0" smtClean="0">
                <a:solidFill>
                  <a:srgbClr val="C00000"/>
                </a:solidFill>
                <a:latin typeface="Arial" pitchFamily="34" charset="0"/>
              </a:rPr>
              <a:t>Kwesties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4854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6792190" y="3013929"/>
            <a:ext cx="539750" cy="2119181"/>
          </a:xfrm>
          <a:prstGeom prst="rect">
            <a:avLst/>
          </a:prstGeom>
          <a:solidFill>
            <a:srgbClr val="FF0000">
              <a:alpha val="50195"/>
            </a:srgbClr>
          </a:solidFill>
          <a:ln w="9525">
            <a:solidFill>
              <a:srgbClr val="3366FF"/>
            </a:solidFill>
            <a:prstDash val="sysDot"/>
            <a:miter lim="800000"/>
            <a:headEnd/>
            <a:tailEnd/>
          </a:ln>
          <a:effectLst/>
          <a:extLst/>
        </p:spPr>
        <p:txBody>
          <a:bodyPr vert="eaVert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defRPr sz="140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altLang="nl-NL" sz="2800" b="1" dirty="0">
                <a:solidFill>
                  <a:schemeClr val="tx1"/>
                </a:solidFill>
              </a:rPr>
              <a:t>draagkracht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174673" y="3003534"/>
            <a:ext cx="539750" cy="2119755"/>
          </a:xfrm>
          <a:prstGeom prst="rect">
            <a:avLst/>
          </a:prstGeom>
          <a:solidFill>
            <a:srgbClr val="92D050">
              <a:alpha val="50195"/>
            </a:srgbClr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/>
        </p:spPr>
        <p:txBody>
          <a:bodyPr vert="eaVert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defRPr sz="140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altLang="nl-NL" sz="2800" b="1" dirty="0">
                <a:solidFill>
                  <a:schemeClr val="tx1"/>
                </a:solidFill>
              </a:rPr>
              <a:t>behoefte</a:t>
            </a:r>
          </a:p>
        </p:txBody>
      </p:sp>
      <p:sp>
        <p:nvSpPr>
          <p:cNvPr id="9" name="Gelijkbenige driehoek 8"/>
          <p:cNvSpPr/>
          <p:nvPr/>
        </p:nvSpPr>
        <p:spPr>
          <a:xfrm>
            <a:off x="4603173" y="2036618"/>
            <a:ext cx="3276600" cy="966915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b="1" dirty="0">
                <a:solidFill>
                  <a:srgbClr val="C00000"/>
                </a:solidFill>
              </a:rPr>
              <a:t>alimentatie</a:t>
            </a:r>
            <a:endParaRPr lang="nl-NL" b="1" dirty="0">
              <a:solidFill>
                <a:srgbClr val="C00000"/>
              </a:solidFill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5971598" y="3497983"/>
            <a:ext cx="539750" cy="4890654"/>
          </a:xfrm>
          <a:prstGeom prst="rect">
            <a:avLst/>
          </a:prstGeom>
          <a:solidFill>
            <a:srgbClr val="FFC000">
              <a:alpha val="50195"/>
            </a:srgbClr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/>
        </p:spPr>
        <p:txBody>
          <a:bodyPr vert="eaVert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defRPr sz="140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altLang="nl-NL" sz="2800" dirty="0">
                <a:solidFill>
                  <a:schemeClr val="tx1"/>
                </a:solidFill>
              </a:rPr>
              <a:t>onderhoudsverplichting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 rot="16200000">
            <a:off x="5971598" y="3769147"/>
            <a:ext cx="539750" cy="3276600"/>
          </a:xfrm>
          <a:prstGeom prst="rect">
            <a:avLst/>
          </a:prstGeom>
          <a:solidFill>
            <a:schemeClr val="bg2">
              <a:lumMod val="90000"/>
              <a:alpha val="50195"/>
            </a:schemeClr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/>
        </p:spPr>
        <p:txBody>
          <a:bodyPr vert="eaVert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defRPr sz="140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altLang="nl-NL" sz="2800" dirty="0">
                <a:solidFill>
                  <a:schemeClr val="tx1"/>
                </a:solidFill>
              </a:rPr>
              <a:t>behoeftigheid</a:t>
            </a:r>
          </a:p>
        </p:txBody>
      </p:sp>
      <p:sp>
        <p:nvSpPr>
          <p:cNvPr id="11" name="PIJL-RECHTS 10"/>
          <p:cNvSpPr/>
          <p:nvPr/>
        </p:nvSpPr>
        <p:spPr>
          <a:xfrm rot="2028844">
            <a:off x="1972956" y="5039741"/>
            <a:ext cx="1454058" cy="73541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10">
            <a:extLst>
              <a:ext uri="{FF2B5EF4-FFF2-40B4-BE49-F238E27FC236}">
                <a16:creationId xmlns:a16="http://schemas.microsoft.com/office/drawing/2014/main" xmlns="" id="{829B3799-64BD-475A-99B6-56A9D063B4C5}"/>
              </a:ext>
            </a:extLst>
          </p:cNvPr>
          <p:cNvSpPr/>
          <p:nvPr/>
        </p:nvSpPr>
        <p:spPr>
          <a:xfrm rot="2028844">
            <a:off x="3100082" y="3171691"/>
            <a:ext cx="1454058" cy="73541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PIJL-RECHTS 10">
            <a:extLst>
              <a:ext uri="{FF2B5EF4-FFF2-40B4-BE49-F238E27FC236}">
                <a16:creationId xmlns:a16="http://schemas.microsoft.com/office/drawing/2014/main" xmlns="" id="{4FC05BA3-B5FF-461A-BE58-70214BECAC2C}"/>
              </a:ext>
            </a:extLst>
          </p:cNvPr>
          <p:cNvSpPr/>
          <p:nvPr/>
        </p:nvSpPr>
        <p:spPr>
          <a:xfrm rot="8598459">
            <a:off x="8016071" y="3365087"/>
            <a:ext cx="1454058" cy="73541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xmlns="" id="{B53187E1-42E6-4D52-97EF-E52509B6F015}"/>
              </a:ext>
            </a:extLst>
          </p:cNvPr>
          <p:cNvSpPr txBox="1">
            <a:spLocks noChangeArrowheads="1"/>
          </p:cNvSpPr>
          <p:nvPr/>
        </p:nvSpPr>
        <p:spPr>
          <a:xfrm>
            <a:off x="3071421" y="642796"/>
            <a:ext cx="6335713" cy="6907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altLang="nl-NL" b="1">
                <a:solidFill>
                  <a:srgbClr val="C00000"/>
                </a:solidFill>
              </a:rPr>
              <a:t>Stelplicht en bewijslast</a:t>
            </a:r>
            <a:endParaRPr lang="nl-NL" altLang="nl-NL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311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s://encrypted-tbn1.gstatic.com/images?q=tbn:ANd9GcR0BvC7Z4NjwNsUcCNaRpC5i7k5TsyU6K6_Y0rP6lRfWx-J54e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6338" y="1271589"/>
            <a:ext cx="5544651" cy="377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3" name="Picture 4" descr="https://encrypted-tbn1.gstatic.com/images?q=tbn:ANd9GcT5-cv3eqO0NmRbMgdKMdE08CJ88qXewAEauzXW7fSvxhX9oL2AT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65177">
            <a:off x="7553074" y="3293648"/>
            <a:ext cx="2046920" cy="2733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011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195" y="3201677"/>
            <a:ext cx="2922085" cy="2832372"/>
          </a:xfrm>
          <a:prstGeom prst="rect">
            <a:avLst/>
          </a:prstGeom>
        </p:spPr>
      </p:pic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2074127" y="2878434"/>
            <a:ext cx="6981878" cy="33327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1337" algn="l">
              <a:defRPr/>
            </a:pPr>
            <a:r>
              <a:rPr lang="nl-NL" sz="4000" b="1" dirty="0" smtClean="0"/>
              <a:t>Bepaald door</a:t>
            </a:r>
          </a:p>
          <a:p>
            <a:pPr marL="1512887" lvl="1" indent="-514350" algn="l">
              <a:buFont typeface="+mj-lt"/>
              <a:buAutoNum type="arabicPeriod"/>
              <a:defRPr/>
            </a:pPr>
            <a:r>
              <a:rPr lang="nl-NL" sz="3600" b="1" dirty="0" smtClean="0"/>
              <a:t>NBI, leeftijd, punten</a:t>
            </a:r>
          </a:p>
          <a:p>
            <a:pPr marL="1512887" lvl="1" indent="-514350" algn="l">
              <a:buFont typeface="+mj-lt"/>
              <a:buAutoNum type="arabicPeriod"/>
              <a:defRPr/>
            </a:pPr>
            <a:r>
              <a:rPr lang="nl-NL" sz="3600" b="1" dirty="0" smtClean="0"/>
              <a:t>Draagkracht partijen</a:t>
            </a:r>
            <a:br>
              <a:rPr lang="nl-NL" sz="3600" b="1" dirty="0" smtClean="0"/>
            </a:br>
            <a:r>
              <a:rPr lang="nl-NL" sz="2800" b="1" dirty="0" smtClean="0"/>
              <a:t>(NBI, lasten?)</a:t>
            </a:r>
            <a:endParaRPr lang="nl-NL" sz="3600" b="1" dirty="0" smtClean="0"/>
          </a:p>
          <a:p>
            <a:pPr marL="1512887" lvl="1" indent="-514350" algn="l">
              <a:buFont typeface="+mj-lt"/>
              <a:buAutoNum type="arabicPeriod"/>
              <a:defRPr/>
            </a:pPr>
            <a:r>
              <a:rPr lang="nl-NL" sz="3600" b="1" dirty="0" smtClean="0"/>
              <a:t>Zorgkorting</a:t>
            </a:r>
          </a:p>
          <a:p>
            <a:pPr marL="1512887" lvl="1" indent="-514350" algn="l">
              <a:buFont typeface="+mj-lt"/>
              <a:buAutoNum type="arabicPeriod"/>
              <a:defRPr/>
            </a:pPr>
            <a:r>
              <a:rPr lang="nl-NL" sz="3600" b="1" dirty="0" smtClean="0"/>
              <a:t>….</a:t>
            </a:r>
            <a:endParaRPr lang="nl-NL" sz="3600" b="1" dirty="0"/>
          </a:p>
        </p:txBody>
      </p:sp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1599316" y="569150"/>
            <a:ext cx="8780206" cy="1449221"/>
          </a:xfrm>
        </p:spPr>
        <p:txBody>
          <a:bodyPr>
            <a:noAutofit/>
          </a:bodyPr>
          <a:lstStyle/>
          <a:p>
            <a:r>
              <a:rPr lang="nl-NL" altLang="nl-NL" sz="5400" b="1" dirty="0">
                <a:solidFill>
                  <a:srgbClr val="0070C0"/>
                </a:solidFill>
                <a:latin typeface="Arial" pitchFamily="34" charset="0"/>
              </a:rPr>
              <a:t>Kinderalimentatie</a:t>
            </a:r>
            <a:br>
              <a:rPr lang="nl-NL" altLang="nl-NL" sz="5400" b="1" dirty="0">
                <a:solidFill>
                  <a:srgbClr val="0070C0"/>
                </a:solidFill>
                <a:latin typeface="Arial" pitchFamily="34" charset="0"/>
              </a:rPr>
            </a:br>
            <a:r>
              <a:rPr lang="nl-NL" altLang="nl-NL" sz="3600" b="1" dirty="0">
                <a:solidFill>
                  <a:srgbClr val="0070C0"/>
                </a:solidFill>
                <a:latin typeface="Arial" pitchFamily="34" charset="0"/>
              </a:rPr>
              <a:t>= bijdrage Rob</a:t>
            </a:r>
            <a:endParaRPr lang="nl-NL" sz="3600" b="1" dirty="0">
              <a:solidFill>
                <a:srgbClr val="0070C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60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1599316" y="569150"/>
            <a:ext cx="8780206" cy="1415767"/>
          </a:xfrm>
        </p:spPr>
        <p:txBody>
          <a:bodyPr>
            <a:normAutofit fontScale="90000"/>
          </a:bodyPr>
          <a:lstStyle/>
          <a:p>
            <a:r>
              <a:rPr lang="nl-NL" altLang="nl-NL" b="1" dirty="0" smtClean="0">
                <a:solidFill>
                  <a:srgbClr val="0070C0"/>
                </a:solidFill>
                <a:latin typeface="Arial" pitchFamily="34" charset="0"/>
              </a:rPr>
              <a:t>Kinderalimentatie</a:t>
            </a:r>
            <a:br>
              <a:rPr lang="nl-NL" altLang="nl-NL" b="1" dirty="0" smtClean="0">
                <a:solidFill>
                  <a:srgbClr val="0070C0"/>
                </a:solidFill>
                <a:latin typeface="Arial" pitchFamily="34" charset="0"/>
              </a:rPr>
            </a:br>
            <a:r>
              <a:rPr lang="nl-NL" altLang="nl-NL" sz="4000" b="1" dirty="0" smtClean="0">
                <a:solidFill>
                  <a:srgbClr val="0070C0"/>
                </a:solidFill>
                <a:latin typeface="Arial" pitchFamily="34" charset="0"/>
              </a:rPr>
              <a:t>= bijdrage Rob</a:t>
            </a:r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1599316" y="2341755"/>
            <a:ext cx="8291171" cy="27543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1337" algn="l">
              <a:defRPr/>
            </a:pPr>
            <a:r>
              <a:rPr lang="nl-NL" sz="4000" b="1" dirty="0" smtClean="0"/>
              <a:t>Beïnvloed door</a:t>
            </a:r>
          </a:p>
          <a:p>
            <a:pPr marL="1512887" lvl="1" indent="-514350" algn="l">
              <a:buFont typeface="+mj-lt"/>
              <a:buAutoNum type="arabicPeriod"/>
              <a:defRPr/>
            </a:pPr>
            <a:r>
              <a:rPr lang="nl-NL" sz="3600" b="1" dirty="0" smtClean="0"/>
              <a:t>Kosten Bart en Tom</a:t>
            </a:r>
          </a:p>
          <a:p>
            <a:pPr marL="1512887" lvl="1" indent="-514350" algn="l">
              <a:buFont typeface="+mj-lt"/>
              <a:buAutoNum type="arabicPeriod"/>
              <a:defRPr/>
            </a:pPr>
            <a:r>
              <a:rPr lang="nl-NL" sz="3600" b="1" dirty="0" smtClean="0"/>
              <a:t>Verdeling</a:t>
            </a:r>
          </a:p>
          <a:p>
            <a:pPr marL="1512887" lvl="1" indent="-514350" algn="l">
              <a:buFont typeface="+mj-lt"/>
              <a:buAutoNum type="arabicPeriod"/>
              <a:defRPr/>
            </a:pPr>
            <a:r>
              <a:rPr lang="nl-NL" sz="3600" b="1" dirty="0" smtClean="0"/>
              <a:t>Verdiencapaciteit vrouw?</a:t>
            </a:r>
          </a:p>
          <a:p>
            <a:pPr marL="1512887" lvl="1" indent="-514350" algn="l">
              <a:buFont typeface="+mj-lt"/>
              <a:buAutoNum type="arabicPeriod"/>
              <a:defRPr/>
            </a:pPr>
            <a:r>
              <a:rPr lang="nl-NL" sz="3600" b="1" dirty="0" smtClean="0"/>
              <a:t>….</a:t>
            </a:r>
            <a:endParaRPr lang="nl-NL" sz="2400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96" t="15995" r="27126" b="46050"/>
          <a:stretch/>
        </p:blipFill>
        <p:spPr>
          <a:xfrm>
            <a:off x="8106937" y="4683511"/>
            <a:ext cx="2776654" cy="1438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13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004" y="1014659"/>
            <a:ext cx="5762445" cy="5082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53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195" y="3201677"/>
            <a:ext cx="2922085" cy="2832372"/>
          </a:xfrm>
          <a:prstGeom prst="rect">
            <a:avLst/>
          </a:prstGeom>
        </p:spPr>
      </p:pic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2048248" y="2472992"/>
            <a:ext cx="6981878" cy="40226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1337" algn="l">
              <a:defRPr/>
            </a:pPr>
            <a:r>
              <a:rPr lang="nl-NL" sz="4000" b="1" dirty="0" smtClean="0"/>
              <a:t>Bepaald door</a:t>
            </a:r>
          </a:p>
          <a:p>
            <a:pPr marL="1512887" lvl="1" indent="-514350" algn="l">
              <a:buFont typeface="+mj-lt"/>
              <a:buAutoNum type="arabicPeriod"/>
              <a:defRPr/>
            </a:pPr>
            <a:r>
              <a:rPr lang="nl-NL" sz="3600" b="1" dirty="0" smtClean="0"/>
              <a:t>Behoefte vrouw</a:t>
            </a:r>
            <a:br>
              <a:rPr lang="nl-NL" sz="3600" b="1" dirty="0" smtClean="0"/>
            </a:br>
            <a:r>
              <a:rPr lang="nl-NL" sz="2800" b="1" dirty="0"/>
              <a:t>(</a:t>
            </a:r>
            <a:r>
              <a:rPr lang="nl-NL" sz="2800" b="1" dirty="0" err="1"/>
              <a:t>hofnorm</a:t>
            </a:r>
            <a:r>
              <a:rPr lang="nl-NL" sz="2800" b="1" dirty="0"/>
              <a:t>, </a:t>
            </a:r>
            <a:r>
              <a:rPr lang="nl-NL" sz="2800" b="1" dirty="0" smtClean="0"/>
              <a:t>lijstje …)</a:t>
            </a:r>
            <a:endParaRPr lang="nl-NL" sz="2800" b="1" dirty="0"/>
          </a:p>
          <a:p>
            <a:pPr marL="1512887" lvl="1" indent="-514350" algn="l">
              <a:buFont typeface="+mj-lt"/>
              <a:buAutoNum type="arabicPeriod"/>
              <a:defRPr/>
            </a:pPr>
            <a:r>
              <a:rPr lang="nl-NL" sz="3600" b="1" dirty="0" smtClean="0"/>
              <a:t>Behoeftigheid vrouw</a:t>
            </a:r>
            <a:br>
              <a:rPr lang="nl-NL" sz="3600" b="1" dirty="0" smtClean="0"/>
            </a:br>
            <a:r>
              <a:rPr lang="nl-NL" sz="2800" b="1" dirty="0"/>
              <a:t>(verdiencapaciteit?)</a:t>
            </a:r>
          </a:p>
          <a:p>
            <a:pPr marL="1512887" lvl="1" indent="-514350" algn="l">
              <a:buFont typeface="+mj-lt"/>
              <a:buAutoNum type="arabicPeriod"/>
              <a:defRPr/>
            </a:pPr>
            <a:r>
              <a:rPr lang="nl-NL" sz="3600" b="1" dirty="0" smtClean="0"/>
              <a:t>Draagkracht man</a:t>
            </a:r>
            <a:r>
              <a:rPr lang="nl-NL" sz="3600" b="1" dirty="0"/>
              <a:t/>
            </a:r>
            <a:br>
              <a:rPr lang="nl-NL" sz="3600" b="1" dirty="0"/>
            </a:br>
            <a:r>
              <a:rPr lang="nl-NL" sz="2800" b="1" dirty="0"/>
              <a:t>(NBI, lasten?)</a:t>
            </a:r>
            <a:endParaRPr lang="nl-NL" sz="3600" b="1" dirty="0"/>
          </a:p>
          <a:p>
            <a:pPr marL="1512887" lvl="1" indent="-514350" algn="l">
              <a:buFont typeface="+mj-lt"/>
              <a:buAutoNum type="arabicPeriod"/>
              <a:defRPr/>
            </a:pPr>
            <a:r>
              <a:rPr lang="nl-NL" sz="3600" b="1" dirty="0" smtClean="0"/>
              <a:t>….</a:t>
            </a:r>
            <a:endParaRPr lang="nl-NL" sz="3600" b="1" dirty="0"/>
          </a:p>
        </p:txBody>
      </p:sp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1599316" y="569150"/>
            <a:ext cx="8780206" cy="1104375"/>
          </a:xfrm>
        </p:spPr>
        <p:txBody>
          <a:bodyPr>
            <a:normAutofit/>
          </a:bodyPr>
          <a:lstStyle/>
          <a:p>
            <a:r>
              <a:rPr lang="nl-NL" altLang="nl-NL" b="1" dirty="0" smtClean="0">
                <a:solidFill>
                  <a:srgbClr val="C00000"/>
                </a:solidFill>
                <a:latin typeface="Arial" pitchFamily="34" charset="0"/>
              </a:rPr>
              <a:t>Partneralimentatie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78817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120</Words>
  <Application>Microsoft Office PowerPoint</Application>
  <PresentationFormat>Breedbeeld</PresentationFormat>
  <Paragraphs>50</Paragraphs>
  <Slides>11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Kantoorthema</vt:lpstr>
      <vt:lpstr>PowerPoint-presentatie</vt:lpstr>
      <vt:lpstr>Situatie na vertrek vrouw</vt:lpstr>
      <vt:lpstr>Kwesties</vt:lpstr>
      <vt:lpstr>PowerPoint-presentatie</vt:lpstr>
      <vt:lpstr>PowerPoint-presentatie</vt:lpstr>
      <vt:lpstr>Kinderalimentatie = bijdrage Rob</vt:lpstr>
      <vt:lpstr>Kinderalimentatie = bijdrage Rob</vt:lpstr>
      <vt:lpstr>PowerPoint-presentatie</vt:lpstr>
      <vt:lpstr>Partneralimentatie</vt:lpstr>
      <vt:lpstr>Partneralimentatie</vt:lpstr>
      <vt:lpstr>PowerPoint-presentatie</vt:lpstr>
    </vt:vector>
  </TitlesOfParts>
  <Company>Ministerie van Veiligheid en Justitie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Casus</dc:title>
  <dc:creator>Groot, J.B. de (Hof Arnhem-Leeuwarden)</dc:creator>
  <cp:lastModifiedBy>Groot, J.B. de (Hof Arnhem-Leeuwarden)</cp:lastModifiedBy>
  <cp:revision>10</cp:revision>
  <dcterms:created xsi:type="dcterms:W3CDTF">2017-12-13T10:29:46Z</dcterms:created>
  <dcterms:modified xsi:type="dcterms:W3CDTF">2017-12-13T11:48:24Z</dcterms:modified>
</cp:coreProperties>
</file>